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65" r:id="rId9"/>
    <p:sldId id="266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26" autoAdjust="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05204"/>
            <a:ext cx="9217516" cy="7363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6217933" cy="2694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2336" y="364419"/>
            <a:ext cx="7430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омбинированного вида «Детский  сад №29 «Серебряное копытце».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387" y="1871801"/>
            <a:ext cx="84449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Предметно-развивающая среда</a:t>
            </a:r>
          </a:p>
          <a:p>
            <a:pPr algn="ctr"/>
            <a:r>
              <a:rPr lang="ru-RU" sz="4400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</a:t>
            </a:r>
            <a:r>
              <a:rPr lang="ru-RU" sz="4400" dirty="0" smtClean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узыкального зала.</a:t>
            </a:r>
            <a:endParaRPr lang="ru-RU" sz="4400" dirty="0"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2311" y="3517557"/>
            <a:ext cx="6133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Составитель: музыкальный руководитель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Михайлова Анна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вановна</a:t>
            </a:r>
          </a:p>
        </p:txBody>
      </p:sp>
    </p:spTree>
    <p:extLst>
      <p:ext uri="{BB962C8B-B14F-4D97-AF65-F5344CB8AC3E}">
        <p14:creationId xmlns:p14="http://schemas.microsoft.com/office/powerpoint/2010/main" val="36335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604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Музыкальная литература.</a:t>
            </a:r>
          </a:p>
          <a:p>
            <a:r>
              <a:rPr lang="ru-RU" sz="2400" dirty="0" smtClean="0"/>
              <a:t>Для музыкального развития детей важен правильно подобранный репертуар, как для слушания музыки, так и для пения. Репертуар должен соответствовать возрастным особенностям детей и определённой тематике. Для этого имеются печатные издания, предназначенные для использования музыкальным руководителям на своих занятиях. Это журналы:</a:t>
            </a:r>
          </a:p>
          <a:p>
            <a:r>
              <a:rPr lang="ru-RU" sz="2400" dirty="0" smtClean="0"/>
              <a:t>»Музыкальный руководитель», «Музыкальная палитра»  и </a:t>
            </a:r>
          </a:p>
          <a:p>
            <a:r>
              <a:rPr lang="ru-RU" sz="2400" dirty="0"/>
              <a:t>д</a:t>
            </a:r>
            <a:r>
              <a:rPr lang="ru-RU" sz="2400" dirty="0" smtClean="0"/>
              <a:t>ругие нотные издания.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58" y="-227462"/>
            <a:ext cx="2280239" cy="832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39" y="1594611"/>
            <a:ext cx="1115616" cy="1743150"/>
          </a:xfrm>
          <a:prstGeom prst="rect">
            <a:avLst/>
          </a:prstGeom>
        </p:spPr>
      </p:pic>
      <p:pic>
        <p:nvPicPr>
          <p:cNvPr id="2050" name="Picture 2" descr="H:\DCIM\149___10\IMG_96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808312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DCIM\149___10\IMG_96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45" y="4149080"/>
            <a:ext cx="30963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DCIM\149___10\IMG_96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84" y="3861048"/>
            <a:ext cx="3275856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8499443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Методическая литература.</a:t>
            </a:r>
          </a:p>
          <a:p>
            <a:endParaRPr lang="ru-RU" sz="2000" dirty="0" smtClean="0"/>
          </a:p>
          <a:p>
            <a:r>
              <a:rPr lang="ru-RU" sz="2000" dirty="0" smtClean="0"/>
              <a:t>Для правильной организации образовательного процесса</a:t>
            </a:r>
          </a:p>
          <a:p>
            <a:r>
              <a:rPr lang="ru-RU" sz="2000" dirty="0"/>
              <a:t>и</a:t>
            </a:r>
            <a:r>
              <a:rPr lang="ru-RU" sz="2000" dirty="0" smtClean="0"/>
              <a:t> оптимального развития детей в музыкальном направлении</a:t>
            </a:r>
          </a:p>
          <a:p>
            <a:r>
              <a:rPr lang="ru-RU" sz="2000" dirty="0"/>
              <a:t>н</a:t>
            </a:r>
            <a:r>
              <a:rPr lang="ru-RU" sz="2000" dirty="0" smtClean="0"/>
              <a:t>еобходим грамотный подход к поставленным задачам.</a:t>
            </a:r>
          </a:p>
          <a:p>
            <a:r>
              <a:rPr lang="ru-RU" sz="2000" dirty="0" smtClean="0"/>
              <a:t>Для этого необходимы методические пособия и разработки,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оответствующие требованиям ФГОС, а так-же пособия 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о проведениям праздников и различных тематических мероприятий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 детском саду.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44" y="3585846"/>
            <a:ext cx="3347864" cy="2510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25" y="3585846"/>
            <a:ext cx="3306755" cy="24800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-315416"/>
            <a:ext cx="3390769" cy="123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048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1916832"/>
            <a:ext cx="5400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Таким образом, продуманная организация развивающей предметно-пространственной среды музыкального зала, созданная с учётом ФГОС, вызывает интерес детей к музыкальному искусству, побуждает к активности, творчеству, даёт возможность развивать индивидуальность каждого ребёнка.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5364088" cy="21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2" y="0"/>
            <a:ext cx="91552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4606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</a:t>
            </a:r>
          </a:p>
          <a:p>
            <a:r>
              <a:rPr lang="ru-RU" sz="7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нимание!</a:t>
            </a:r>
            <a:endParaRPr lang="ru-RU" sz="7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21442"/>
            <a:ext cx="3347864" cy="22365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133" y="548679"/>
            <a:ext cx="743907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Музыкальный зал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В нашем детском саду большой </a:t>
            </a:r>
          </a:p>
          <a:p>
            <a:r>
              <a:rPr lang="ru-RU" sz="2400" dirty="0" smtClean="0"/>
              <a:t>светлый зал.</a:t>
            </a:r>
          </a:p>
          <a:p>
            <a:r>
              <a:rPr lang="ru-RU" sz="2400" dirty="0" smtClean="0"/>
              <a:t> Здесь проходит ежедневный </a:t>
            </a:r>
          </a:p>
          <a:p>
            <a:r>
              <a:rPr lang="ru-RU" sz="2400" dirty="0" smtClean="0"/>
              <a:t>образовательный процесс.</a:t>
            </a:r>
          </a:p>
          <a:p>
            <a:r>
              <a:rPr lang="ru-RU" sz="2400" dirty="0" smtClean="0"/>
              <a:t> А так-же праздники, досуговые 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азвлечения,</a:t>
            </a:r>
          </a:p>
          <a:p>
            <a:r>
              <a:rPr lang="ru-RU" sz="2400" dirty="0" smtClean="0"/>
              <a:t> родительские собрания и прочие </a:t>
            </a:r>
          </a:p>
          <a:p>
            <a:r>
              <a:rPr lang="ru-RU" sz="2400" dirty="0" smtClean="0"/>
              <a:t>мероприятия.</a:t>
            </a:r>
          </a:p>
          <a:p>
            <a:r>
              <a:rPr lang="ru-RU" sz="2400" dirty="0" smtClean="0"/>
              <a:t>Центральная стена предназначена </a:t>
            </a:r>
          </a:p>
          <a:p>
            <a:r>
              <a:rPr lang="ru-RU" sz="2400" dirty="0" smtClean="0"/>
              <a:t>для оформления </a:t>
            </a:r>
          </a:p>
          <a:p>
            <a:r>
              <a:rPr lang="ru-RU" sz="2400" dirty="0" smtClean="0"/>
              <a:t>сезонной и праздничной  тематики.</a:t>
            </a:r>
            <a:endParaRPr lang="ru-RU" sz="2400" dirty="0"/>
          </a:p>
        </p:txBody>
      </p:sp>
      <p:pic>
        <p:nvPicPr>
          <p:cNvPr id="1026" name="Picture 2" descr="D:\фото\косм.путеш-е\космическое путешествие\IMG_79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563888" cy="211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оформление зала\IMG_20180815_132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86" y="2420888"/>
            <a:ext cx="3563888" cy="20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\оформление зала\IMG_20180906_1548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16" y="4621443"/>
            <a:ext cx="3492554" cy="21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77968"/>
            <a:ext cx="3121152" cy="17800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477" y="1111525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Музыкальный зал разделён на две творческие зоны:</a:t>
            </a:r>
          </a:p>
          <a:p>
            <a:r>
              <a:rPr lang="ru-RU" sz="2400" b="1" i="1" dirty="0" smtClean="0"/>
              <a:t>Спокойная </a:t>
            </a:r>
            <a:r>
              <a:rPr lang="ru-RU" sz="2400" b="1" i="1" dirty="0"/>
              <a:t>и</a:t>
            </a:r>
            <a:r>
              <a:rPr lang="ru-RU" sz="2400" b="1" i="1" dirty="0" smtClean="0"/>
              <a:t> активная.</a:t>
            </a:r>
          </a:p>
          <a:p>
            <a:r>
              <a:rPr lang="ru-RU" sz="2400" b="1" i="1" dirty="0"/>
              <a:t>Спокойная зона </a:t>
            </a:r>
            <a:r>
              <a:rPr lang="ru-RU" sz="2400" dirty="0" smtClean="0"/>
              <a:t>музыкального </a:t>
            </a:r>
            <a:r>
              <a:rPr lang="ru-RU" sz="2400" dirty="0"/>
              <a:t>зала самая важная и значимая для музыкального воспитания.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этой зоне осуществляются важнейшие виды музыкальной деятельности – восприятие музыки и пение. </a:t>
            </a:r>
            <a:r>
              <a:rPr lang="ru-RU" sz="2400" dirty="0" smtClean="0"/>
              <a:t>Она состоит из  </a:t>
            </a:r>
            <a:r>
              <a:rPr lang="ru-RU" sz="2400" dirty="0"/>
              <a:t>пространства, где дети могут сидеть на стульях или </a:t>
            </a:r>
            <a:r>
              <a:rPr lang="ru-RU" sz="2400" dirty="0" smtClean="0"/>
              <a:t>стоять</a:t>
            </a:r>
            <a:r>
              <a:rPr lang="ru-RU" sz="24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384376" cy="722644"/>
          </a:xfrm>
          <a:prstGeom prst="rect">
            <a:avLst/>
          </a:prstGeom>
        </p:spPr>
      </p:pic>
      <p:pic>
        <p:nvPicPr>
          <p:cNvPr id="1026" name="Picture 2" descr="H:\DCIM\149___10\IMG_95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76463" cy="283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CIM\149___10\IMG_95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72172"/>
            <a:ext cx="3960440" cy="29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0405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Активная </a:t>
            </a:r>
            <a:r>
              <a:rPr lang="ru-RU" sz="2800" b="1" i="1" dirty="0"/>
              <a:t>зона </a:t>
            </a:r>
            <a:r>
              <a:rPr lang="ru-RU" sz="2800" dirty="0"/>
              <a:t>в музыкальном зале – это большое свободное пространство для движения под музыку, </a:t>
            </a:r>
            <a:r>
              <a:rPr lang="ru-RU" sz="2800" dirty="0" smtClean="0"/>
              <a:t>для </a:t>
            </a:r>
            <a:r>
              <a:rPr lang="ru-RU" sz="2800" dirty="0"/>
              <a:t>танцевально-ритмических упражнений, игрового музыкально-двигательного творчества. В активной зоне зала есть ковёр, который предназначен для активной деятельности детей сидя и лёжа на полу.</a:t>
            </a:r>
          </a:p>
        </p:txBody>
      </p:sp>
      <p:pic>
        <p:nvPicPr>
          <p:cNvPr id="1026" name="Picture 2" descr="D:\фото\волшебный микрофон+сказка пожар в лесу\IMG_6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07" y="548680"/>
            <a:ext cx="3906181" cy="263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косм.путеш-е\космическое путешествие\IMG_8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07" y="3501008"/>
            <a:ext cx="38519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4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099" y="476672"/>
            <a:ext cx="84208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Для образовательной деятельности я использую </a:t>
            </a:r>
          </a:p>
          <a:p>
            <a:r>
              <a:rPr lang="ru-RU" sz="2800" dirty="0" smtClean="0"/>
              <a:t>Фортепиано «Прелюдия», музыкальный центр</a:t>
            </a:r>
          </a:p>
          <a:p>
            <a:r>
              <a:rPr lang="ru-RU" sz="2800" dirty="0" smtClean="0"/>
              <a:t>«</a:t>
            </a:r>
            <a:r>
              <a:rPr lang="en-US" sz="2800" dirty="0" smtClean="0"/>
              <a:t>Samsung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38336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38" y="2563505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46" y="1253400"/>
            <a:ext cx="6096677" cy="1223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524" y="4941168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07" y="2852936"/>
            <a:ext cx="3240360" cy="24302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22" y="5205440"/>
            <a:ext cx="2742808" cy="1508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225514"/>
            <a:ext cx="833914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 спокойной зоне находятся детские музыкальные инструменты</a:t>
            </a:r>
          </a:p>
          <a:p>
            <a:r>
              <a:rPr lang="ru-RU" sz="2000" b="1" dirty="0" smtClean="0"/>
              <a:t> различных видов: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и</a:t>
            </a:r>
            <a:r>
              <a:rPr lang="ru-RU" sz="2000" b="1" dirty="0" smtClean="0"/>
              <a:t>нструменты неопределённого звучания:</a:t>
            </a:r>
          </a:p>
          <a:p>
            <a:r>
              <a:rPr lang="ru-RU" sz="2000" b="1" dirty="0"/>
              <a:t>т</a:t>
            </a:r>
            <a:r>
              <a:rPr lang="ru-RU" sz="2000" b="1" dirty="0" smtClean="0"/>
              <a:t>реугольники, бубны, барабаны;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с</a:t>
            </a:r>
            <a:r>
              <a:rPr lang="ru-RU" sz="2000" b="1" dirty="0" smtClean="0"/>
              <a:t> диатоническим и хроматическим звукорядом: металлофоны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( трубчатый и пластинчатый),</a:t>
            </a:r>
            <a:r>
              <a:rPr lang="ru-RU" sz="2000" b="1" dirty="0"/>
              <a:t> </a:t>
            </a:r>
            <a:r>
              <a:rPr lang="ru-RU" sz="2000" b="1" dirty="0" smtClean="0"/>
              <a:t>ксилофон;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н</a:t>
            </a:r>
            <a:r>
              <a:rPr lang="ru-RU" sz="2000" b="1" dirty="0" smtClean="0"/>
              <a:t>ародные шумовые инструменты: трещотки, маракасы, </a:t>
            </a:r>
          </a:p>
          <a:p>
            <a:r>
              <a:rPr lang="ru-RU" sz="2000" b="1" dirty="0" smtClean="0"/>
              <a:t>деревянные ложки, самодельные  «</a:t>
            </a:r>
            <a:r>
              <a:rPr lang="ru-RU" sz="2000" b="1" dirty="0" err="1" smtClean="0"/>
              <a:t>шумелки</a:t>
            </a:r>
            <a:r>
              <a:rPr lang="ru-RU" sz="2000" b="1" dirty="0" smtClean="0"/>
              <a:t>»;</a:t>
            </a:r>
          </a:p>
          <a:p>
            <a:r>
              <a:rPr lang="ru-RU" sz="2000" b="1" dirty="0" smtClean="0"/>
              <a:t>-    струнные: гитара, гусли.</a:t>
            </a:r>
          </a:p>
          <a:p>
            <a:pPr marL="285750" indent="-285750">
              <a:buFontTx/>
              <a:buChar char="-"/>
            </a:pP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54625"/>
            <a:ext cx="3054604" cy="229095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71" y="4365104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9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90364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Музыкально-дидактические материалы и пособия</a:t>
            </a:r>
          </a:p>
          <a:p>
            <a:r>
              <a:rPr lang="ru-RU" dirty="0"/>
              <a:t> </a:t>
            </a:r>
            <a:r>
              <a:rPr lang="ru-RU" sz="2000" dirty="0"/>
              <a:t>Слушание музыки (для ознакомления):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ортреты композиторов- классиков;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ортреты детских композиторов;</a:t>
            </a:r>
          </a:p>
          <a:p>
            <a:r>
              <a:rPr lang="ru-RU" sz="2000" dirty="0" smtClean="0"/>
              <a:t>Для различения жанров: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к</a:t>
            </a:r>
            <a:r>
              <a:rPr lang="ru-RU" sz="2000" dirty="0" smtClean="0"/>
              <a:t>артинки , соответствующие жанрам </a:t>
            </a:r>
          </a:p>
          <a:p>
            <a:r>
              <a:rPr lang="ru-RU" sz="2000" dirty="0" smtClean="0"/>
              <a:t>( песня, марш, танец)</a:t>
            </a:r>
          </a:p>
          <a:p>
            <a:r>
              <a:rPr lang="ru-RU" sz="2000" dirty="0" smtClean="0"/>
              <a:t>Музыкально-дидактическое пособие «Музыкальная </a:t>
            </a:r>
          </a:p>
          <a:p>
            <a:r>
              <a:rPr lang="ru-RU" sz="2000" dirty="0" smtClean="0"/>
              <a:t>Полянка».</a:t>
            </a:r>
          </a:p>
          <a:p>
            <a:r>
              <a:rPr lang="ru-RU" sz="2000" smtClean="0"/>
              <a:t>Для </a:t>
            </a:r>
            <a:r>
              <a:rPr lang="ru-RU" sz="2000" dirty="0" smtClean="0"/>
              <a:t>определения инструментального звучания: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карточки  с изображением музыкальных </a:t>
            </a:r>
          </a:p>
          <a:p>
            <a:r>
              <a:rPr lang="ru-RU" sz="2000" dirty="0" smtClean="0"/>
              <a:t>инструментов.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0" y="5454786"/>
            <a:ext cx="3400342" cy="1313001"/>
          </a:xfrm>
          <a:prstGeom prst="rect">
            <a:avLst/>
          </a:prstGeom>
        </p:spPr>
      </p:pic>
      <p:pic>
        <p:nvPicPr>
          <p:cNvPr id="1027" name="Picture 3" descr="H:\DCIM\149___10\IMG_9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99" y="2708920"/>
            <a:ext cx="2607297" cy="173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DCIM\149___10\IMG_95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36" y="4797152"/>
            <a:ext cx="2544432" cy="19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DCIM\149___10\IMG_95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45" y="857250"/>
            <a:ext cx="2847244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оя работа\муз-дид-е игры\муз-дид-я игра муз.полянка\музыкальная полян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2736305" cy="19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21" y="2310608"/>
            <a:ext cx="1596410" cy="21285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4276" y="116632"/>
            <a:ext cx="915827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Музыкально-ритмические движения и театральная </a:t>
            </a:r>
          </a:p>
          <a:p>
            <a:r>
              <a:rPr lang="ru-RU" sz="2400" dirty="0"/>
              <a:t>д</a:t>
            </a:r>
            <a:r>
              <a:rPr lang="ru-RU" sz="2400" dirty="0" smtClean="0"/>
              <a:t>еятельность проходят в активной зоне музыкального зала.</a:t>
            </a:r>
          </a:p>
          <a:p>
            <a:r>
              <a:rPr lang="ru-RU" sz="2400" dirty="0" smtClean="0"/>
              <a:t> Используемые к ним атрибуты:  султанчики, платочки, </a:t>
            </a:r>
          </a:p>
          <a:p>
            <a:r>
              <a:rPr lang="ru-RU" sz="2400" dirty="0"/>
              <a:t>м</a:t>
            </a:r>
            <a:r>
              <a:rPr lang="ru-RU" sz="2400" dirty="0" smtClean="0"/>
              <a:t>уляжи-балалайки, листики, снежки помогают   передавать</a:t>
            </a:r>
          </a:p>
          <a:p>
            <a:r>
              <a:rPr lang="ru-RU" sz="2400" dirty="0"/>
              <a:t>х</a:t>
            </a:r>
            <a:r>
              <a:rPr lang="ru-RU" sz="2400" dirty="0" smtClean="0"/>
              <a:t>удожественный образ  в музыкально-ритмическом движении</a:t>
            </a:r>
          </a:p>
          <a:p>
            <a:r>
              <a:rPr lang="ru-RU" sz="2400" dirty="0" smtClean="0"/>
              <a:t>или танцевальной композиции. Так-же развивается </a:t>
            </a:r>
          </a:p>
          <a:p>
            <a:r>
              <a:rPr lang="ru-RU" sz="2400" dirty="0" err="1" smtClean="0"/>
              <a:t>координациия</a:t>
            </a:r>
            <a:r>
              <a:rPr lang="ru-RU" sz="2400" dirty="0" smtClean="0"/>
              <a:t> движений</a:t>
            </a:r>
            <a:r>
              <a:rPr lang="ru-RU" sz="2400" dirty="0"/>
              <a:t> </a:t>
            </a:r>
            <a:r>
              <a:rPr lang="ru-RU" sz="2400" dirty="0" smtClean="0"/>
              <a:t>с предметами в руках. </a:t>
            </a:r>
          </a:p>
          <a:p>
            <a:endParaRPr lang="ru-RU" sz="2400" dirty="0" smtClean="0"/>
          </a:p>
          <a:p>
            <a:endParaRPr lang="ru-RU" dirty="0" smtClean="0"/>
          </a:p>
          <a:p>
            <a:r>
              <a:rPr lang="ru-RU" dirty="0"/>
              <a:t> </a:t>
            </a:r>
          </a:p>
        </p:txBody>
      </p:sp>
      <p:pic>
        <p:nvPicPr>
          <p:cNvPr id="1026" name="Picture 2" descr="H:\DCIM\149___10\IMG_9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3123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CIM\149___10\IMG_9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618"/>
            <a:ext cx="3312368" cy="2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DCIM\149___10\IMG_96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559" y="4439154"/>
            <a:ext cx="34198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898194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Театральная деятельность  и драматизация очень любимы</a:t>
            </a:r>
          </a:p>
          <a:p>
            <a:r>
              <a:rPr lang="ru-RU" sz="2400" dirty="0" smtClean="0"/>
              <a:t>детьми, так как даёт возможность  быть непосредственными</a:t>
            </a:r>
          </a:p>
          <a:p>
            <a:r>
              <a:rPr lang="ru-RU" sz="2400" dirty="0" smtClean="0"/>
              <a:t>Участниками действия- артистами или зрителями . </a:t>
            </a:r>
          </a:p>
          <a:p>
            <a:r>
              <a:rPr lang="ru-RU" sz="2400" dirty="0" smtClean="0"/>
              <a:t>Для этого в арсенале костюмерной</a:t>
            </a:r>
          </a:p>
          <a:p>
            <a:r>
              <a:rPr lang="ru-RU" sz="2400" dirty="0" smtClean="0"/>
              <a:t>Имеются наряды для взрослых и детей</a:t>
            </a:r>
          </a:p>
          <a:p>
            <a:r>
              <a:rPr lang="ru-RU" dirty="0"/>
              <a:t> </a:t>
            </a:r>
          </a:p>
        </p:txBody>
      </p:sp>
      <p:pic>
        <p:nvPicPr>
          <p:cNvPr id="1026" name="Picture 2" descr="D:\фото\волк и семеро козлят\IMG_2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38884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коляда 2018\IMG_6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050" y="2602316"/>
            <a:ext cx="36358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\день нар.ед-ва 2017\IMG_57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81" y="423076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987</TotalTime>
  <Words>518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Anna</cp:lastModifiedBy>
  <cp:revision>74</cp:revision>
  <dcterms:created xsi:type="dcterms:W3CDTF">2017-01-18T16:04:19Z</dcterms:created>
  <dcterms:modified xsi:type="dcterms:W3CDTF">2020-10-19T03:07:28Z</dcterms:modified>
</cp:coreProperties>
</file>